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notesMasterIdLst>
    <p:notesMasterId r:id="rId94"/>
  </p:notesMasterIdLst>
  <p:sldIdLst>
    <p:sldId id="256" r:id="rId7"/>
    <p:sldId id="262" r:id="rId8"/>
    <p:sldId id="263" r:id="rId9"/>
    <p:sldId id="382" r:id="rId10"/>
    <p:sldId id="265" r:id="rId11"/>
    <p:sldId id="264" r:id="rId12"/>
    <p:sldId id="266" r:id="rId13"/>
    <p:sldId id="448" r:id="rId14"/>
    <p:sldId id="449" r:id="rId15"/>
    <p:sldId id="430" r:id="rId16"/>
    <p:sldId id="431" r:id="rId17"/>
    <p:sldId id="432" r:id="rId18"/>
    <p:sldId id="314" r:id="rId19"/>
    <p:sldId id="277" r:id="rId20"/>
    <p:sldId id="276" r:id="rId21"/>
    <p:sldId id="447" r:id="rId22"/>
    <p:sldId id="434" r:id="rId23"/>
    <p:sldId id="435" r:id="rId24"/>
    <p:sldId id="436" r:id="rId25"/>
    <p:sldId id="328" r:id="rId26"/>
    <p:sldId id="261" r:id="rId27"/>
    <p:sldId id="270" r:id="rId28"/>
    <p:sldId id="383" r:id="rId29"/>
    <p:sldId id="384" r:id="rId30"/>
    <p:sldId id="385" r:id="rId31"/>
    <p:sldId id="433" r:id="rId32"/>
    <p:sldId id="340" r:id="rId33"/>
    <p:sldId id="341" r:id="rId34"/>
    <p:sldId id="427" r:id="rId35"/>
    <p:sldId id="428" r:id="rId36"/>
    <p:sldId id="271" r:id="rId37"/>
    <p:sldId id="37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50" r:id="rId51"/>
    <p:sldId id="374" r:id="rId52"/>
    <p:sldId id="442" r:id="rId53"/>
    <p:sldId id="443" r:id="rId54"/>
    <p:sldId id="444" r:id="rId55"/>
    <p:sldId id="445" r:id="rId56"/>
    <p:sldId id="446" r:id="rId57"/>
    <p:sldId id="437" r:id="rId58"/>
    <p:sldId id="426" r:id="rId59"/>
    <p:sldId id="401" r:id="rId60"/>
    <p:sldId id="402" r:id="rId61"/>
    <p:sldId id="403" r:id="rId62"/>
    <p:sldId id="386" r:id="rId63"/>
    <p:sldId id="429" r:id="rId64"/>
    <p:sldId id="373" r:id="rId65"/>
    <p:sldId id="376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6" r:id="rId79"/>
    <p:sldId id="417" r:id="rId80"/>
    <p:sldId id="451" r:id="rId81"/>
    <p:sldId id="452" r:id="rId82"/>
    <p:sldId id="438" r:id="rId83"/>
    <p:sldId id="439" r:id="rId84"/>
    <p:sldId id="440" r:id="rId85"/>
    <p:sldId id="441" r:id="rId86"/>
    <p:sldId id="342" r:id="rId87"/>
    <p:sldId id="343" r:id="rId88"/>
    <p:sldId id="344" r:id="rId89"/>
    <p:sldId id="387" r:id="rId90"/>
    <p:sldId id="388" r:id="rId91"/>
    <p:sldId id="418" r:id="rId92"/>
    <p:sldId id="45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5"/>
            <p14:sldId id="264"/>
            <p14:sldId id="266"/>
            <p14:sldId id="448"/>
          </p14:sldIdLst>
        </p14:section>
        <p14:section name="Design Approach" id="{2793174F-974E-4182-ADAB-0F8E12E64552}">
          <p14:sldIdLst>
            <p14:sldId id="449"/>
          </p14:sldIdLst>
        </p14:section>
        <p14:section name="Budget" id="{509844D8-6DEF-47F2-B408-665832A1E0E3}">
          <p14:sldIdLst>
            <p14:sldId id="430"/>
            <p14:sldId id="431"/>
            <p14:sldId id="432"/>
          </p14:sldIdLst>
        </p14:section>
        <p14:section name="Design" id="{469F1377-38AB-4B9C-9F1F-68C5796EAF33}">
          <p14:sldIdLst>
            <p14:sldId id="314"/>
            <p14:sldId id="277"/>
            <p14:sldId id="276"/>
            <p14:sldId id="447"/>
            <p14:sldId id="434"/>
            <p14:sldId id="435"/>
            <p14:sldId id="436"/>
            <p14:sldId id="328"/>
            <p14:sldId id="261"/>
            <p14:sldId id="270"/>
            <p14:sldId id="383"/>
            <p14:sldId id="384"/>
            <p14:sldId id="385"/>
            <p14:sldId id="433"/>
            <p14:sldId id="340"/>
            <p14:sldId id="341"/>
            <p14:sldId id="427"/>
            <p14:sldId id="428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50"/>
            <p14:sldId id="374"/>
            <p14:sldId id="442"/>
            <p14:sldId id="443"/>
            <p14:sldId id="444"/>
            <p14:sldId id="445"/>
            <p14:sldId id="446"/>
            <p14:sldId id="437"/>
            <p14:sldId id="426"/>
          </p14:sldIdLst>
        </p14:section>
        <p14:section name="FMEA" id="{4FDCAB87-F2A8-4383-88F4-8E70D281F673}">
          <p14:sldIdLst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2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>
            <p14:sldId id="451"/>
            <p14:sldId id="452"/>
          </p14:sldIdLst>
        </p14:section>
        <p14:section name="Tim K" id="{C9015594-48A0-42DF-9018-D777077A0A73}">
          <p14:sldIdLst/>
        </p14:section>
        <p14:section name="Nick J" id="{E9E77514-9727-473F-93BC-713D88FD754B}">
          <p14:sldIdLst>
            <p14:sldId id="438"/>
            <p14:sldId id="439"/>
            <p14:sldId id="440"/>
            <p14:sldId id="441"/>
          </p14:sldIdLst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  <p14:sldId id="4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-54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presProps" Target="presProp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</a:t>
            </a:r>
            <a:r>
              <a:rPr lang="en-US" baseline="0" dirty="0" smtClean="0"/>
              <a:t> CubeSat Launch Initiative - </a:t>
            </a:r>
            <a:r>
              <a:rPr lang="en-US" dirty="0" smtClean="0"/>
              <a:t>http://www.nasa.gov/pdf/627972main_LSP-REQ-317_01A.pdf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00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629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7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22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1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50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69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95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0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8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5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6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4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27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88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7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05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43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75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74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43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5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8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7231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0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9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16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7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0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672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3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10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26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595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966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84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7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08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410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35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421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758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81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38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38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720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81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054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97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577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05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106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0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3780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22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97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932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280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1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074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867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705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6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098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26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29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74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84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941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325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7196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87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3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6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2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emf"/><Relationship Id="rId7" Type="http://schemas.openxmlformats.org/officeDocument/2006/relationships/image" Target="../media/image2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emf"/><Relationship Id="rId4" Type="http://schemas.openxmlformats.org/officeDocument/2006/relationships/image" Target="../media/image24.emf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3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emf"/><Relationship Id="rId7" Type="http://schemas.openxmlformats.org/officeDocument/2006/relationships/image" Target="../media/image3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emf"/><Relationship Id="rId9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NASA_CUBESAT_REQUIREMENT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87.xml"/><Relationship Id="rId5" Type="http://schemas.microsoft.com/office/2007/relationships/hdphoto" Target="../media/hdphoto1.wdp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94" y="1227551"/>
            <a:ext cx="4286283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Receiver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Management Board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</a:t>
            </a:r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6471" y="1227550"/>
            <a:ext cx="4286283" cy="516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0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  <a:r>
              <a:rPr lang="en-US" sz="2000" dirty="0"/>
              <a:t>($</a:t>
            </a:r>
            <a:r>
              <a:rPr lang="en-US" sz="2000" dirty="0" smtClean="0"/>
              <a:t>50,000)</a:t>
            </a:r>
          </a:p>
          <a:p>
            <a:pPr lvl="2"/>
            <a:r>
              <a:rPr lang="en-US" dirty="0" smtClean="0"/>
              <a:t>Passive </a:t>
            </a:r>
            <a:r>
              <a:rPr lang="en-US" dirty="0"/>
              <a:t>Attitude Control</a:t>
            </a:r>
            <a:endParaRPr lang="en-US" dirty="0" smtClean="0"/>
          </a:p>
          <a:p>
            <a:pPr lvl="2"/>
            <a:r>
              <a:rPr lang="en-US" dirty="0" smtClean="0"/>
              <a:t>Solar Panels on Faces</a:t>
            </a:r>
          </a:p>
          <a:p>
            <a:pPr lvl="1"/>
            <a:r>
              <a:rPr lang="en-US" dirty="0"/>
              <a:t>Middle ($</a:t>
            </a:r>
            <a:r>
              <a:rPr lang="en-US" dirty="0" smtClean="0"/>
              <a:t>75,000)</a:t>
            </a:r>
          </a:p>
          <a:p>
            <a:pPr lvl="2"/>
            <a:r>
              <a:rPr lang="en-US" dirty="0" smtClean="0"/>
              <a:t>Passive </a:t>
            </a:r>
            <a:r>
              <a:rPr lang="en-US" dirty="0"/>
              <a:t>Attitude Control</a:t>
            </a:r>
          </a:p>
          <a:p>
            <a:pPr lvl="2"/>
            <a:r>
              <a:rPr lang="en-US" dirty="0" smtClean="0"/>
              <a:t>Deployed Solar Panels</a:t>
            </a:r>
          </a:p>
          <a:p>
            <a:pPr lvl="1"/>
            <a:r>
              <a:rPr lang="en-US" dirty="0"/>
              <a:t>Upper ($</a:t>
            </a:r>
            <a:r>
              <a:rPr lang="en-US" dirty="0" smtClean="0"/>
              <a:t>100,000)</a:t>
            </a:r>
          </a:p>
          <a:p>
            <a:pPr lvl="2"/>
            <a:r>
              <a:rPr lang="en-US" dirty="0" smtClean="0"/>
              <a:t>Active </a:t>
            </a:r>
            <a:r>
              <a:rPr lang="en-US" dirty="0"/>
              <a:t>Attitude </a:t>
            </a:r>
            <a:r>
              <a:rPr lang="en-US" dirty="0" smtClean="0"/>
              <a:t>Control</a:t>
            </a:r>
            <a:endParaRPr lang="en-US" dirty="0"/>
          </a:p>
          <a:p>
            <a:pPr lvl="2"/>
            <a:r>
              <a:rPr lang="en-US" dirty="0"/>
              <a:t>Deployed Solar </a:t>
            </a:r>
            <a:r>
              <a:rPr lang="en-US" dirty="0" smtClean="0"/>
              <a:t>Panels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</a:t>
            </a:r>
            <a:r>
              <a:rPr lang="en-US" dirty="0" smtClean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3" y="363151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157122"/>
              </p:ext>
            </p:extLst>
          </p:nvPr>
        </p:nvGraphicFramePr>
        <p:xfrm>
          <a:off x="731520" y="1028857"/>
          <a:ext cx="11029182" cy="496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966"/>
                <a:gridCol w="3288030"/>
                <a:gridCol w="2072005"/>
                <a:gridCol w="2351181"/>
              </a:tblGrid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5806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417887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622968">
                <a:tc>
                  <a:txBody>
                    <a:bodyPr/>
                    <a:lstStyle/>
                    <a:p>
                      <a:r>
                        <a:rPr lang="en-US" dirty="0" smtClean="0"/>
                        <a:t>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$1,500*</a:t>
                      </a:r>
                      <a:endParaRPr lang="en-US" b="0" i="0" dirty="0"/>
                    </a:p>
                  </a:txBody>
                  <a:tcPr/>
                </a:tc>
              </a:tr>
              <a:tr h="4835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4835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$40,300**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</a:tr>
              <a:tr h="383039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Century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$1,200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Passive Magnetic 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3143" y="6162552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$75,030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5279" y="6416468"/>
            <a:ext cx="2168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</a:rPr>
              <a:t>** Denotes the cost of 2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215" y="6401079"/>
            <a:ext cx="3496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</a:t>
            </a:r>
            <a:r>
              <a:rPr lang="en-US" sz="900" dirty="0" smtClean="0">
                <a:solidFill>
                  <a:prstClr val="white"/>
                </a:solidFill>
              </a:rPr>
              <a:t>Provided free of Cost from </a:t>
            </a:r>
            <a:r>
              <a:rPr lang="en-US" sz="900" dirty="0" err="1" smtClean="0">
                <a:solidFill>
                  <a:prstClr val="white"/>
                </a:solidFill>
              </a:rPr>
              <a:t>AeroSpace</a:t>
            </a:r>
            <a:r>
              <a:rPr lang="en-US" sz="900" dirty="0" smtClean="0">
                <a:solidFill>
                  <a:prstClr val="white"/>
                </a:solidFill>
              </a:rPr>
              <a:t> Corp. 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13">
            <a:off x="1992728" y="814748"/>
            <a:ext cx="8490218" cy="629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1" y="957943"/>
            <a:ext cx="10058400" cy="57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</p:spPr>
            <p:txBody>
              <a:bodyPr/>
              <a:lstStyle/>
              <a:p>
                <a:r>
                  <a:rPr lang="en-US" dirty="0" smtClean="0"/>
                  <a:t>Thermal environment</a:t>
                </a:r>
              </a:p>
              <a:p>
                <a:pPr lvl="1"/>
                <a:r>
                  <a:rPr lang="en-US" dirty="0" smtClean="0"/>
                  <a:t>Lifetime ~ 6 weeks</a:t>
                </a:r>
              </a:p>
              <a:p>
                <a:pPr lvl="1"/>
                <a:r>
                  <a:rPr lang="en-US" dirty="0" smtClean="0"/>
                  <a:t>Orbit Period of roughly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hours (90 </a:t>
                </a:r>
                <a:r>
                  <a:rPr lang="en-US" dirty="0" smtClean="0"/>
                  <a:t>m</a:t>
                </a:r>
                <a:r>
                  <a:rPr lang="en-US" dirty="0" smtClean="0"/>
                  <a:t>in)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Lighting Elements per day</a:t>
                </a:r>
              </a:p>
              <a:p>
                <a:pPr lvl="3"/>
                <a:r>
                  <a:rPr lang="en-US" dirty="0" smtClean="0"/>
                  <a:t>Penumbra: 0.096 hours</a:t>
                </a:r>
              </a:p>
              <a:p>
                <a:pPr lvl="3"/>
                <a:r>
                  <a:rPr lang="en-US" dirty="0" smtClean="0"/>
                  <a:t>Umbra: 8.88 hours</a:t>
                </a:r>
              </a:p>
              <a:p>
                <a:pPr lvl="3"/>
                <a:r>
                  <a:rPr lang="en-US" dirty="0" smtClean="0"/>
                  <a:t>Full Sun: 15.0 hours </a:t>
                </a:r>
              </a:p>
              <a:p>
                <a:pPr lvl="1"/>
                <a:r>
                  <a:rPr lang="en-US" dirty="0" smtClean="0"/>
                  <a:t>Typical Operation Temperatures</a:t>
                </a:r>
              </a:p>
              <a:p>
                <a:pPr lvl="2"/>
                <a:r>
                  <a:rPr lang="en-US" dirty="0" smtClean="0"/>
                  <a:t>Electronics: -15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 to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Temperature incident on Solar Panels,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dirty="0" smtClean="0"/>
                  <a:t> (Full Sun)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~115.5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  <a:blipFill rotWithShape="1">
                <a:blip r:embed="rId2"/>
                <a:stretch>
                  <a:fillRect l="-371" t="-590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6" name="Sun 5"/>
          <p:cNvSpPr/>
          <p:nvPr/>
        </p:nvSpPr>
        <p:spPr>
          <a:xfrm>
            <a:off x="6098061" y="2458994"/>
            <a:ext cx="939113" cy="982362"/>
          </a:xfrm>
          <a:prstGeom prst="sun">
            <a:avLst/>
          </a:prstGeom>
          <a:solidFill>
            <a:srgbClr val="F6D64E"/>
          </a:solidFill>
          <a:ln>
            <a:solidFill>
              <a:srgbClr val="F6D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72151" y="2749377"/>
            <a:ext cx="358346" cy="3799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123" y="2095840"/>
            <a:ext cx="77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Earth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73795" y="2131542"/>
            <a:ext cx="4331043" cy="1315994"/>
          </a:xfrm>
          <a:custGeom>
            <a:avLst/>
            <a:gdLst>
              <a:gd name="connsiteX0" fmla="*/ 0 w 4331043"/>
              <a:gd name="connsiteY0" fmla="*/ 1315994 h 1315994"/>
              <a:gd name="connsiteX1" fmla="*/ 2613454 w 4331043"/>
              <a:gd name="connsiteY1" fmla="*/ 982362 h 1315994"/>
              <a:gd name="connsiteX2" fmla="*/ 4331043 w 4331043"/>
              <a:gd name="connsiteY2" fmla="*/ 0 h 13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43" h="1315994">
                <a:moveTo>
                  <a:pt x="0" y="1315994"/>
                </a:moveTo>
                <a:cubicBezTo>
                  <a:pt x="945807" y="1258844"/>
                  <a:pt x="1891614" y="1201694"/>
                  <a:pt x="2613454" y="982362"/>
                </a:cubicBezTo>
                <a:cubicBezTo>
                  <a:pt x="3335294" y="763030"/>
                  <a:pt x="3833168" y="381515"/>
                  <a:pt x="4331043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61438" y="2434281"/>
            <a:ext cx="4590535" cy="797011"/>
          </a:xfrm>
          <a:custGeom>
            <a:avLst/>
            <a:gdLst>
              <a:gd name="connsiteX0" fmla="*/ 0 w 4590535"/>
              <a:gd name="connsiteY0" fmla="*/ 0 h 797011"/>
              <a:gd name="connsiteX1" fmla="*/ 2496065 w 4590535"/>
              <a:gd name="connsiteY1" fmla="*/ 296562 h 797011"/>
              <a:gd name="connsiteX2" fmla="*/ 4590535 w 4590535"/>
              <a:gd name="connsiteY2" fmla="*/ 797011 h 7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535" h="797011">
                <a:moveTo>
                  <a:pt x="0" y="0"/>
                </a:moveTo>
                <a:cubicBezTo>
                  <a:pt x="865488" y="81863"/>
                  <a:pt x="1730976" y="163727"/>
                  <a:pt x="2496065" y="296562"/>
                </a:cubicBezTo>
                <a:cubicBezTo>
                  <a:pt x="3261154" y="429397"/>
                  <a:pt x="3925844" y="613204"/>
                  <a:pt x="4590535" y="79701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9045146" y="2465172"/>
            <a:ext cx="6178" cy="284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2205" y="2749377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Full Sunlight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240794" y="2577018"/>
            <a:ext cx="667266" cy="920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30497" y="3186842"/>
            <a:ext cx="677563" cy="3025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8420" y="3424776"/>
            <a:ext cx="15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Penumbra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8689470" y="3608591"/>
            <a:ext cx="1467366" cy="150534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30984" y="441331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Umbra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Solar Panels: Used as heat shielding</a:t>
                </a:r>
              </a:p>
              <a:p>
                <a:pPr lvl="1"/>
                <a:r>
                  <a:rPr lang="en-US" dirty="0" smtClean="0"/>
                  <a:t>Absorptivity,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Emissivity,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=0.975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warm, and hence, a good absorber</a:t>
                </a:r>
              </a:p>
              <a:p>
                <a:pPr lvl="2"/>
                <a:r>
                  <a:rPr lang="en-US" dirty="0" smtClean="0"/>
                  <a:t>A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cool, and hence, a good radiator  </a:t>
                </a:r>
              </a:p>
              <a:p>
                <a:pPr lvl="1"/>
                <a:r>
                  <a:rPr lang="en-US" dirty="0" smtClean="0"/>
                  <a:t>Below the solar panels, the body of SOCRATES will be painted white - Passive</a:t>
                </a:r>
              </a:p>
              <a:p>
                <a:pPr lvl="2"/>
                <a:r>
                  <a:rPr lang="en-US" dirty="0" smtClean="0"/>
                  <a:t>White coating helps to decrease the amount of thermal energy absorbed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Internally, the surfaces will be silvered to refract radiation and keep the electronics cool</a:t>
                </a:r>
              </a:p>
              <a:p>
                <a:pPr lvl="3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/>
                  <a:t>Multi-Layer Insulation (MLI</a:t>
                </a:r>
                <a:r>
                  <a:rPr lang="en-US" dirty="0" smtClean="0"/>
                  <a:t>)-Passive</a:t>
                </a:r>
                <a:endParaRPr lang="en-US" dirty="0"/>
              </a:p>
              <a:p>
                <a:pPr lvl="1"/>
                <a:r>
                  <a:rPr lang="en-US" dirty="0"/>
                  <a:t>Consists of a series of either gold or aluminum plated layers, divided by vacuum</a:t>
                </a:r>
              </a:p>
              <a:p>
                <a:pPr lvl="1"/>
                <a:r>
                  <a:rPr lang="en-US" dirty="0"/>
                  <a:t>20-30 layers of ¼ mm aluminized Mylar</a:t>
                </a:r>
              </a:p>
              <a:p>
                <a:pPr lvl="2"/>
                <a:r>
                  <a:rPr lang="en-US" dirty="0"/>
                  <a:t>Inner/Outermost layers are 1-2mm of aluminized </a:t>
                </a:r>
                <a:r>
                  <a:rPr lang="en-US" dirty="0" err="1"/>
                  <a:t>Kapton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To maintain an equilibrium temperature at 25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can be obtained through the use of passive insulators and thermal coatings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  <a:blipFill rotWithShape="0"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95500"/>
            <a:ext cx="2848088" cy="27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9852842" cy="5160723"/>
          </a:xfrm>
        </p:spPr>
        <p:txBody>
          <a:bodyPr>
            <a:normAutofit/>
          </a:bodyPr>
          <a:lstStyle/>
          <a:p>
            <a:pPr marL="1257300" lvl="2" indent="-457200" algn="ctr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Block Diagram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62" y="1240962"/>
            <a:ext cx="9533765" cy="5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5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9" y="1047408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0395" y="1697277"/>
            <a:ext cx="6835208" cy="5160723"/>
          </a:xfrm>
        </p:spPr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585206"/>
            <a:ext cx="3951046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4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6" y="3713323"/>
            <a:ext cx="4898402" cy="2775761"/>
          </a:xfrm>
          <a:prstGeom prst="rect">
            <a:avLst/>
          </a:prstGeom>
        </p:spPr>
      </p:pic>
      <p:pic>
        <p:nvPicPr>
          <p:cNvPr id="3" name="Movie 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232" t="6233" r="35414" b="7066"/>
          <a:stretch/>
        </p:blipFill>
        <p:spPr>
          <a:xfrm>
            <a:off x="6071779" y="1189295"/>
            <a:ext cx="5067853" cy="5048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679" y="2042339"/>
            <a:ext cx="7869350" cy="4345935"/>
          </a:xfrm>
        </p:spPr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3167" y="6388274"/>
            <a:ext cx="426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Provided in supplemental material.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4" y="2442949"/>
            <a:ext cx="7608282" cy="3945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39" y="1913352"/>
            <a:ext cx="5746636" cy="3188060"/>
          </a:xfrm>
        </p:spPr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dirty="0" smtClean="0"/>
              <a:t>Need 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Generate 2 non-collinear vectors to determine attitude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r>
              <a:rPr lang="en-US" dirty="0" smtClean="0"/>
              <a:t>High </a:t>
            </a:r>
            <a:r>
              <a:rPr lang="en-US" smtClean="0"/>
              <a:t>level description</a:t>
            </a:r>
          </a:p>
          <a:p>
            <a:pPr lvl="1"/>
            <a:r>
              <a:rPr lang="en-US" smtClean="0"/>
              <a:t>Integrating </a:t>
            </a:r>
            <a:r>
              <a:rPr lang="en-US" dirty="0" smtClean="0"/>
              <a:t>angular velocity vector gives position</a:t>
            </a:r>
          </a:p>
          <a:p>
            <a:pPr lvl="1"/>
            <a:r>
              <a:rPr lang="en-US" dirty="0" smtClean="0"/>
              <a:t>However gyro slowly drifts due to bias error which has no bound!!!</a:t>
            </a:r>
          </a:p>
          <a:p>
            <a:pPr lvl="1"/>
            <a:r>
              <a:rPr lang="en-US" dirty="0" smtClean="0"/>
              <a:t>Three axis magnetometer can check accuracy of gyro and “reset” if it drifts too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59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Determine position</a:t>
            </a:r>
          </a:p>
          <a:p>
            <a:pPr lvl="1"/>
            <a:r>
              <a:rPr lang="en-US" dirty="0" smtClean="0"/>
              <a:t>Compare to magnetometer data</a:t>
            </a:r>
          </a:p>
          <a:p>
            <a:pPr lvl="2"/>
            <a:r>
              <a:rPr lang="en-US" dirty="0" smtClean="0"/>
              <a:t>If too far </a:t>
            </a:r>
          </a:p>
          <a:p>
            <a:pPr lvl="3"/>
            <a:r>
              <a:rPr lang="en-US" dirty="0"/>
              <a:t>R</a:t>
            </a:r>
            <a:r>
              <a:rPr lang="en-US" dirty="0" smtClean="0"/>
              <a:t>eset gyro</a:t>
            </a:r>
          </a:p>
          <a:p>
            <a:pPr lvl="2"/>
            <a:r>
              <a:rPr lang="en-US" dirty="0" smtClean="0"/>
              <a:t>Else if gyro data above acceptable bound</a:t>
            </a:r>
          </a:p>
          <a:p>
            <a:pPr lvl="3"/>
            <a:r>
              <a:rPr lang="en-US" dirty="0" smtClean="0"/>
              <a:t>Reset gyro</a:t>
            </a:r>
          </a:p>
          <a:p>
            <a:pPr lvl="2"/>
            <a:r>
              <a:rPr lang="en-US" dirty="0" smtClean="0"/>
              <a:t>End</a:t>
            </a:r>
          </a:p>
          <a:p>
            <a:pPr lvl="1"/>
            <a:r>
              <a:rPr lang="en-US" dirty="0" smtClean="0"/>
              <a:t>Compare gyro data and determine overall attitude</a:t>
            </a:r>
          </a:p>
          <a:p>
            <a:pPr lvl="1"/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124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1" y="1099458"/>
            <a:ext cx="9686316" cy="53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38" y="1063625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5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SOCRATES:</a:t>
            </a:r>
            <a:endParaRPr lang="en-US" sz="32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21140" y="1427446"/>
            <a:ext cx="69055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ignal </a:t>
            </a:r>
            <a:endParaRPr lang="en-US" sz="3600" dirty="0"/>
          </a:p>
          <a:p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FFFF00"/>
                </a:solidFill>
              </a:rPr>
              <a:t>O</a:t>
            </a:r>
            <a:r>
              <a:rPr lang="en-US" sz="3600" dirty="0" smtClean="0"/>
              <a:t>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err="1" smtClean="0">
                <a:solidFill>
                  <a:srgbClr val="FFFF00"/>
                </a:solidFill>
              </a:rPr>
              <a:t>C</a:t>
            </a:r>
            <a:r>
              <a:rPr lang="en-US" sz="3600" dirty="0" err="1" smtClean="0"/>
              <a:t>ubesat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3600" dirty="0" smtClean="0"/>
              <a:t>       </a:t>
            </a:r>
            <a:r>
              <a:rPr lang="en-US" sz="3600" dirty="0" smtClean="0">
                <a:solidFill>
                  <a:srgbClr val="FFFF00"/>
                </a:solidFill>
              </a:rPr>
              <a:t>R</a:t>
            </a:r>
            <a:r>
              <a:rPr lang="en-US" sz="3600" dirty="0" smtClean="0"/>
              <a:t>anging </a:t>
            </a:r>
            <a:endParaRPr lang="en-US" sz="3600" dirty="0"/>
          </a:p>
          <a:p>
            <a:r>
              <a:rPr lang="en-US" sz="3600" dirty="0" smtClean="0"/>
              <a:t>          </a:t>
            </a:r>
            <a:r>
              <a:rPr lang="en-US" sz="3600" dirty="0" smtClean="0">
                <a:solidFill>
                  <a:srgbClr val="FFFF00"/>
                </a:solidFill>
              </a:rPr>
              <a:t>A</a:t>
            </a:r>
            <a:r>
              <a:rPr lang="en-US" sz="3600" dirty="0" smtClean="0"/>
              <a:t>nd </a:t>
            </a:r>
            <a:endParaRPr lang="en-US" sz="3600" dirty="0"/>
          </a:p>
          <a:p>
            <a:r>
              <a:rPr lang="en-US" sz="3600" dirty="0" smtClean="0"/>
              <a:t>            </a:t>
            </a:r>
            <a:r>
              <a:rPr lang="en-US" sz="3600" dirty="0" smtClean="0">
                <a:solidFill>
                  <a:srgbClr val="FFFF00"/>
                </a:solidFill>
              </a:rPr>
              <a:t>T</a:t>
            </a:r>
            <a:r>
              <a:rPr lang="en-US" sz="3600" dirty="0" smtClean="0"/>
              <a:t>iming </a:t>
            </a:r>
            <a:endParaRPr lang="en-US" sz="3600" dirty="0"/>
          </a:p>
          <a:p>
            <a:r>
              <a:rPr lang="en-US" sz="3600" dirty="0" smtClean="0"/>
              <a:t>              </a:t>
            </a:r>
            <a:r>
              <a:rPr lang="en-US" sz="3600" dirty="0" smtClean="0">
                <a:solidFill>
                  <a:srgbClr val="FFFF00"/>
                </a:solidFill>
              </a:rPr>
              <a:t>E</a:t>
            </a:r>
            <a:r>
              <a:rPr lang="en-US" sz="3600" dirty="0" smtClean="0"/>
              <a:t>xperiment </a:t>
            </a:r>
            <a:endParaRPr lang="en-US" sz="3600" dirty="0"/>
          </a:p>
          <a:p>
            <a:r>
              <a:rPr lang="en-US" sz="3600" dirty="0" smtClean="0"/>
              <a:t>                </a:t>
            </a:r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250" y="1826266"/>
            <a:ext cx="5474493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Radio from Aerospace Corp.</a:t>
            </a:r>
          </a:p>
          <a:p>
            <a:endParaRPr lang="en-US" dirty="0" smtClean="0"/>
          </a:p>
          <a:p>
            <a:r>
              <a:rPr lang="en-US" dirty="0" smtClean="0"/>
              <a:t>Patch Antenna</a:t>
            </a:r>
          </a:p>
          <a:p>
            <a:pPr lvl="1"/>
            <a:r>
              <a:rPr lang="en-US" dirty="0" smtClean="0"/>
              <a:t>Low Profile</a:t>
            </a:r>
          </a:p>
          <a:p>
            <a:pPr lvl="1"/>
            <a:r>
              <a:rPr lang="en-US" dirty="0" smtClean="0"/>
              <a:t>Passive control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7" y="1632627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32" y="3773782"/>
            <a:ext cx="2526574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5" y="1251857"/>
            <a:ext cx="916516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Requirements</a:t>
            </a:r>
          </a:p>
          <a:p>
            <a:pPr lvl="2"/>
            <a:r>
              <a:rPr lang="en-US" dirty="0" smtClean="0"/>
              <a:t>Supply power for continuous operation of all system components</a:t>
            </a:r>
          </a:p>
          <a:p>
            <a:pPr lvl="2"/>
            <a:r>
              <a:rPr lang="en-US" dirty="0" smtClean="0"/>
              <a:t>Remain unpowered through launch, and 45 mins after </a:t>
            </a:r>
            <a:r>
              <a:rPr lang="en-US" dirty="0" smtClean="0"/>
              <a:t>deployment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Power Supply vs Power Draw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Environmental Factors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Final Power Components</a:t>
            </a:r>
          </a:p>
          <a:p>
            <a:pPr lvl="2"/>
            <a:r>
              <a:rPr lang="en-US" dirty="0" smtClean="0"/>
              <a:t>Addition of deployable solar panels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19119"/>
              </p:ext>
            </p:extLst>
          </p:nvPr>
        </p:nvGraphicFramePr>
        <p:xfrm>
          <a:off x="4598893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6"/>
                <a:gridCol w="3506198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7.085 / 7.43 / 11.26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38" y="1063625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5477435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47"/>
            <a:ext cx="320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798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68" y="4153715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5" y="1239837"/>
            <a:ext cx="8238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u="sng" dirty="0" smtClean="0">
                <a:solidFill>
                  <a:prstClr val="white"/>
                </a:solidFill>
              </a:rPr>
              <a:t>Batteries: </a:t>
            </a:r>
            <a:r>
              <a:rPr lang="en-US" u="sng" dirty="0" err="1" smtClean="0">
                <a:solidFill>
                  <a:prstClr val="white"/>
                </a:solidFill>
              </a:rPr>
              <a:t>BPx</a:t>
            </a:r>
            <a:r>
              <a:rPr lang="en-US" u="sng" dirty="0" smtClean="0">
                <a:solidFill>
                  <a:prstClr val="white"/>
                </a:solidFill>
              </a:rPr>
              <a:t> – </a:t>
            </a:r>
            <a:r>
              <a:rPr lang="en-US" u="sng" dirty="0" err="1" smtClean="0">
                <a:solidFill>
                  <a:prstClr val="white"/>
                </a:solidFill>
              </a:rPr>
              <a:t>GomSpace</a:t>
            </a:r>
            <a:endParaRPr lang="en-US" u="sng" dirty="0" smtClean="0">
              <a:solidFill>
                <a:prstClr val="white"/>
              </a:solidFill>
            </a:endParaRP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1" y="3650233"/>
            <a:ext cx="2733035" cy="232991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50" y="3762459"/>
            <a:ext cx="3111513" cy="2105457"/>
          </a:xfrm>
        </p:spPr>
      </p:pic>
    </p:spTree>
    <p:extLst>
      <p:ext uri="{BB962C8B-B14F-4D97-AF65-F5344CB8AC3E}">
        <p14:creationId xmlns:p14="http://schemas.microsoft.com/office/powerpoint/2010/main" val="13504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Solar Panels: SP-L-S3U-0016-CS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7 solar cells with 28.3% minimum efficiency per 3U side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Integrated temperature sensors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6.26 – 8.63 W produced in -40 – 80 degrees Celsius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Can be integrated with multiple additional sensors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smtClean="0"/>
              <a:t>Space heritage with NASA Firefly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09724">
            <a:off x="7964321" y="1368559"/>
            <a:ext cx="2731083" cy="2482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27" y="4306901"/>
            <a:ext cx="2879433" cy="24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475" y="3965574"/>
            <a:ext cx="690217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 </a:t>
            </a:r>
            <a:r>
              <a:rPr lang="en-US" u="sng" dirty="0" err="1" smtClean="0"/>
              <a:t>Delployable</a:t>
            </a:r>
            <a:r>
              <a:rPr lang="en-US" u="sng" dirty="0" smtClean="0"/>
              <a:t> Solar Panels: SP-L-DPLS3U-0038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2 double sided deployable solar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7 solar cells per side with 28.3% minimum efficiency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130 degree offset from side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Dual redundant thermal knifes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Space heritage with Ukube-1 mission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39328" y="905256"/>
            <a:ext cx="64008" cy="70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03336" y="914400"/>
            <a:ext cx="1255405" cy="50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6509" y="668179"/>
            <a:ext cx="2683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Double sided deployable solar panels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804575" y="2610048"/>
            <a:ext cx="200125" cy="108813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582912" y="3337560"/>
            <a:ext cx="960120" cy="1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26647" y="3719353"/>
            <a:ext cx="232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3U side solar panel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981605" y="3526059"/>
            <a:ext cx="1802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3U side solar panel (reverse side)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370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order of operations</a:t>
            </a:r>
          </a:p>
          <a:p>
            <a:pPr lvl="1"/>
            <a:r>
              <a:rPr lang="en-US" dirty="0" smtClean="0"/>
              <a:t>SOCRATES shall remain powered off from the time of delivery to the launch vehicle through orbit deployment</a:t>
            </a:r>
          </a:p>
          <a:p>
            <a:pPr lvl="1"/>
            <a:r>
              <a:rPr lang="en-US" dirty="0" smtClean="0"/>
              <a:t>Following launch, a thermal knife is used to deploy the solar array</a:t>
            </a:r>
          </a:p>
          <a:p>
            <a:pPr lvl="1"/>
            <a:r>
              <a:rPr lang="en-US" dirty="0"/>
              <a:t>Solar power is collected until a minimum voltage is attained 3.3V</a:t>
            </a:r>
          </a:p>
          <a:p>
            <a:pPr lvl="2"/>
            <a:r>
              <a:rPr lang="en-US" dirty="0"/>
              <a:t>Power management board is powered on and begins operation</a:t>
            </a:r>
          </a:p>
          <a:p>
            <a:pPr lvl="1"/>
            <a:r>
              <a:rPr lang="en-US" dirty="0"/>
              <a:t>The power management board controls when the systems are on, and when SOCRATES will be solely charging</a:t>
            </a:r>
          </a:p>
          <a:p>
            <a:pPr lvl="2"/>
            <a:r>
              <a:rPr lang="en-US" dirty="0"/>
              <a:t>No tentative plans to have any systems powered completely off other than the initial launch sequence</a:t>
            </a:r>
          </a:p>
          <a:p>
            <a:pPr lvl="1"/>
            <a:r>
              <a:rPr lang="en-US" dirty="0" smtClean="0"/>
              <a:t>Systems will be powered down and the batteries will be depleted as the lifetime of SOCRATES is reached.</a:t>
            </a:r>
          </a:p>
          <a:p>
            <a:pPr lvl="2"/>
            <a:r>
              <a:rPr lang="en-US" dirty="0" smtClean="0"/>
              <a:t>SOCRATES then re-enters the Earths atmosphere and is destroyed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78" y="1854971"/>
          <a:ext cx="10714039" cy="378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421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Attitude 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 </a:t>
            </a:r>
            <a:r>
              <a:rPr lang="en-US" dirty="0" err="1" smtClean="0"/>
              <a:t>final</a:t>
            </a:r>
            <a:r>
              <a:rPr lang="en-US" dirty="0" smtClean="0"/>
              <a:t> finalize design.</a:t>
            </a:r>
          </a:p>
          <a:p>
            <a:pPr lvl="1"/>
            <a:r>
              <a:rPr lang="en-US" dirty="0" smtClean="0"/>
              <a:t>Failures etc.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err="1" smtClean="0"/>
              <a:t>Powerboard</a:t>
            </a:r>
            <a:endParaRPr lang="en-US" dirty="0" smtClean="0"/>
          </a:p>
          <a:p>
            <a:pPr lvl="1"/>
            <a:r>
              <a:rPr lang="en-US" dirty="0"/>
              <a:t>HASP Mission in Summer</a:t>
            </a:r>
          </a:p>
          <a:p>
            <a:pPr lvl="2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2204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</a:t>
            </a:r>
            <a:r>
              <a:rPr lang="en-US" dirty="0" smtClean="0"/>
              <a:t>Incident </a:t>
            </a:r>
            <a:r>
              <a:rPr lang="en-US" dirty="0"/>
              <a:t>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0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0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41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1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35" y="2200601"/>
            <a:ext cx="234795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599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28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7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4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5" y="2761660"/>
            <a:ext cx="274666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2" y="4725835"/>
            <a:ext cx="2067378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64" y="2495966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794" y="5232807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1725961"/>
          </a:xfrm>
        </p:spPr>
        <p:txBody>
          <a:bodyPr>
            <a:normAutofit/>
          </a:bodyPr>
          <a:lstStyle/>
          <a:p>
            <a:r>
              <a:rPr lang="en-US" dirty="0" smtClean="0"/>
              <a:t>Initial Power Requirements</a:t>
            </a:r>
          </a:p>
          <a:p>
            <a:r>
              <a:rPr lang="en-US" dirty="0" smtClean="0"/>
              <a:t>Power Components and Space Heritage</a:t>
            </a:r>
          </a:p>
          <a:p>
            <a:pPr lvl="1"/>
            <a:r>
              <a:rPr lang="en-US" dirty="0" err="1" smtClean="0"/>
              <a:t>GomSpace</a:t>
            </a:r>
            <a:r>
              <a:rPr lang="en-US" dirty="0" smtClean="0"/>
              <a:t> vs </a:t>
            </a:r>
            <a:r>
              <a:rPr lang="en-US" dirty="0" err="1" smtClean="0"/>
              <a:t>ClydeSpace</a:t>
            </a:r>
            <a:endParaRPr lang="en-US" dirty="0" smtClean="0"/>
          </a:p>
          <a:p>
            <a:pPr lvl="1"/>
            <a:r>
              <a:rPr lang="en-US" dirty="0" smtClean="0"/>
              <a:t>Product Research &amp; </a:t>
            </a:r>
            <a:r>
              <a:rPr lang="en-US" dirty="0"/>
              <a:t>D</a:t>
            </a:r>
            <a:r>
              <a:rPr lang="en-US" dirty="0" smtClean="0"/>
              <a:t>etermination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2953512"/>
            <a:ext cx="714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Solar Panel Configuration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Power Supply and Budget Modeling</a:t>
            </a:r>
          </a:p>
          <a:p>
            <a:pPr>
              <a:buClr>
                <a:schemeClr val="accent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are most efficient when there is good communication</a:t>
            </a:r>
          </a:p>
          <a:p>
            <a:pPr lvl="1"/>
            <a:r>
              <a:rPr lang="en-US" dirty="0" smtClean="0"/>
              <a:t>Best way to communicate is having everyone working together in same location/time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221" y="2057400"/>
            <a:ext cx="103418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Well organized documentation is key to team’s success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Strong leadership is more critical than most people think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Outside obligations take away from the quality of the project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There’s always something you missed or don’t fully understand about a project. Review data sheets multiple times. If you think you understand a product within the first hour of reviewing it… you probably don’t truly know half of it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Sometimes your theoretical calculations are the best results you can get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Everyone will have their separate way of modeling a situation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Look for provided sources before you attempt to calculate everything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9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844279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Redundancy in design is imperative</a:t>
            </a:r>
          </a:p>
          <a:p>
            <a:r>
              <a:rPr lang="en-US" dirty="0" smtClean="0"/>
              <a:t>Computer software is nice, but don’t lose faith in your own calculations</a:t>
            </a:r>
          </a:p>
          <a:p>
            <a:r>
              <a:rPr lang="en-US" dirty="0" smtClean="0"/>
              <a:t>Power determination in space is challenging</a:t>
            </a:r>
          </a:p>
          <a:p>
            <a:r>
              <a:rPr lang="en-US" dirty="0" smtClean="0"/>
              <a:t>Time management skills</a:t>
            </a:r>
          </a:p>
          <a:p>
            <a:pPr lvl="1"/>
            <a:r>
              <a:rPr lang="en-US" dirty="0" smtClean="0"/>
              <a:t>Balancing a long term project proved more challenging than I had initially though</a:t>
            </a:r>
          </a:p>
          <a:p>
            <a:pPr lvl="1"/>
            <a:r>
              <a:rPr lang="en-US" dirty="0" smtClean="0"/>
              <a:t>Creates a need to prioritize</a:t>
            </a:r>
          </a:p>
          <a:p>
            <a:r>
              <a:rPr lang="en-US" dirty="0" smtClean="0"/>
              <a:t>Learning is life-long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a foundation of teamwork amongst SOCRATES </a:t>
            </a: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Made it simpler to ask for help</a:t>
            </a:r>
          </a:p>
          <a:p>
            <a:pPr lvl="1"/>
            <a:r>
              <a:rPr lang="en-US" dirty="0" smtClean="0"/>
              <a:t>Willingness to step out of comfort zone to assist teammates with engineering tasks</a:t>
            </a:r>
          </a:p>
          <a:p>
            <a:r>
              <a:rPr lang="en-US" dirty="0" smtClean="0"/>
              <a:t>Presented a platform to convey ideas and motivations individually, but with a common end goal</a:t>
            </a:r>
          </a:p>
          <a:p>
            <a:r>
              <a:rPr lang="en-US" dirty="0" smtClean="0"/>
              <a:t>Established relationships within industry</a:t>
            </a:r>
          </a:p>
          <a:p>
            <a:pPr lvl="1"/>
            <a:r>
              <a:rPr lang="en-US" dirty="0" smtClean="0"/>
              <a:t>Company consulting for item specifics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170362"/>
            <a:ext cx="6096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Performed thermal analysis throughout the orbit using STK SEET (Space Environment and Effects Tool)</a:t>
            </a:r>
          </a:p>
          <a:p>
            <a:pPr lvl="2"/>
            <a:r>
              <a:rPr lang="en-US" dirty="0" smtClean="0"/>
              <a:t>Used to determine surface temperatures and required heat shielding</a:t>
            </a:r>
          </a:p>
          <a:p>
            <a:pPr lvl="2"/>
            <a:r>
              <a:rPr lang="en-US" dirty="0" smtClean="0"/>
              <a:t>Studied the lighting, penumbra, and umbra durations for a broader understanding of the solar power available, as well as the thermal activity during orbit</a:t>
            </a:r>
          </a:p>
          <a:p>
            <a:r>
              <a:rPr lang="en-US" dirty="0" smtClean="0"/>
              <a:t>Power Contributions:</a:t>
            </a:r>
          </a:p>
          <a:p>
            <a:pPr lvl="1"/>
            <a:r>
              <a:rPr lang="en-US" dirty="0" smtClean="0"/>
              <a:t>Performed case studies for needed components</a:t>
            </a:r>
          </a:p>
          <a:p>
            <a:pPr lvl="1"/>
            <a:r>
              <a:rPr lang="en-US" dirty="0" smtClean="0"/>
              <a:t>Evaluated the options available to select the correct components to satisfy the needs of the other subsystems depending on power consumptions</a:t>
            </a:r>
          </a:p>
          <a:p>
            <a:pPr lvl="1"/>
            <a:r>
              <a:rPr lang="en-US" dirty="0" smtClean="0"/>
              <a:t>Worked with other team members to create a power budget for SOCRATES</a:t>
            </a:r>
          </a:p>
          <a:p>
            <a:pPr lvl="1"/>
            <a:r>
              <a:rPr lang="en-US" dirty="0" smtClean="0"/>
              <a:t>Calculated internal energy dissipation (0.32 W)</a:t>
            </a:r>
          </a:p>
          <a:p>
            <a:r>
              <a:rPr lang="en-US" dirty="0" smtClean="0"/>
              <a:t>General research on various different systems and power requirements</a:t>
            </a:r>
          </a:p>
          <a:p>
            <a:r>
              <a:rPr lang="en-US" dirty="0" smtClean="0"/>
              <a:t>Individual Time Commitment: ~6hrs/week , 16 weeks, ~96 hours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</a:t>
            </a:r>
            <a:r>
              <a:rPr lang="en-US" sz="2000" dirty="0" smtClean="0">
                <a:hlinkClick r:id="rId3" action="ppaction://hlinkfile"/>
              </a:rPr>
              <a:t>NASA CubeSat Launch Initiative</a:t>
            </a:r>
            <a:r>
              <a:rPr lang="en-US" sz="2000" dirty="0" smtClean="0"/>
              <a:t>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425179" cy="23284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Studied material properties to determine a passive method of thermal control</a:t>
            </a:r>
          </a:p>
          <a:p>
            <a:pPr lvl="1"/>
            <a:r>
              <a:rPr lang="en-US" dirty="0" smtClean="0"/>
              <a:t>Absorptivity and Emissivity of materials on SOCRATES surface</a:t>
            </a:r>
          </a:p>
          <a:p>
            <a:r>
              <a:rPr lang="en-US" dirty="0" smtClean="0"/>
              <a:t>STK SEET (Space Environment and Effects Tool)</a:t>
            </a:r>
          </a:p>
          <a:p>
            <a:pPr lvl="1"/>
            <a:r>
              <a:rPr lang="en-US" dirty="0" smtClean="0"/>
              <a:t>In addition to the shared files from Jacob’s STK analysis</a:t>
            </a:r>
          </a:p>
          <a:p>
            <a:pPr lvl="1"/>
            <a:r>
              <a:rPr lang="en-US" dirty="0" smtClean="0"/>
              <a:t>Analysis of the incident radiation</a:t>
            </a:r>
          </a:p>
          <a:p>
            <a:pPr lvl="1"/>
            <a:r>
              <a:rPr lang="en-US" dirty="0" smtClean="0"/>
              <a:t>Analysis of Space Vehicle temperatures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Janak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6" y="3720134"/>
            <a:ext cx="5840209" cy="302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12" y="1566520"/>
            <a:ext cx="5502188" cy="3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81" y="1338347"/>
            <a:ext cx="4626094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838200"/>
            <a:ext cx="4968240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201">
            <a:off x="1528883" y="2863930"/>
            <a:ext cx="687585" cy="9167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306824" y="1783080"/>
            <a:ext cx="731520" cy="83210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306824" y="2615184"/>
            <a:ext cx="1097280" cy="34747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306824" y="1947672"/>
            <a:ext cx="1392936" cy="6675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06824" y="2615184"/>
            <a:ext cx="139293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306824" y="2199132"/>
            <a:ext cx="146304" cy="41605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306824" y="2627335"/>
            <a:ext cx="696468" cy="4450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6824" y="2612837"/>
            <a:ext cx="228600" cy="25380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7" b="92267" l="4400" r="84400">
                        <a14:foregroundMark x1="4400" y1="91733" x2="4400" y2="91733"/>
                        <a14:foregroundMark x1="5600" y1="92533" x2="13800" y2="83733"/>
                        <a14:foregroundMark x1="5000" y1="90400" x2="13800" y2="77333"/>
                        <a14:foregroundMark x1="25200" y1="83733" x2="14400" y2="37867"/>
                        <a14:foregroundMark x1="18200" y1="13600" x2="9400" y2="13600"/>
                        <a14:foregroundMark x1="10400" y1="35733" x2="20400" y2="71467"/>
                        <a14:foregroundMark x1="28600" y1="83733" x2="50000" y2="84533"/>
                        <a14:foregroundMark x1="51600" y1="84533" x2="70800" y2="76533"/>
                        <a14:foregroundMark x1="72400" y1="74400" x2="84400" y2="53867"/>
                        <a14:foregroundMark x1="83400" y1="53067" x2="75200" y2="18933"/>
                        <a14:foregroundMark x1="74600" y1="18133" x2="60400" y2="3467"/>
                        <a14:foregroundMark x1="60800" y1="4267" x2="38400" y2="10667"/>
                        <a14:foregroundMark x1="38400" y1="10667" x2="17000" y2="35733"/>
                        <a14:backgroundMark x1="21400" y1="10667" x2="21400" y2="10667"/>
                        <a14:backgroundMark x1="27000" y1="8533" x2="7800" y2="42933"/>
                        <a14:backgroundMark x1="17600" y1="81600" x2="30800" y2="9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7" y="2490627"/>
            <a:ext cx="1941495" cy="14561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2002536" y="2615184"/>
            <a:ext cx="2304288" cy="60350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6923" y="4333952"/>
            <a:ext cx="4326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Impact" panose="020B0806030902050204" pitchFamily="34" charset="0"/>
              </a:rPr>
              <a:t>THE END</a:t>
            </a:r>
            <a:endParaRPr lang="en-US" sz="80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9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3 -0.00254 L -0.14923 -0.00254 C -0.14701 -0.00208 -0.1448 -0.00115 -0.14258 -0.00115 C -0.12865 -0.00115 -0.12969 -0.00139 -0.12084 -0.00393 C -0.11876 -0.00532 -0.1168 -0.00694 -0.11485 -0.00787 C -0.11381 -0.00833 -0.11277 -0.00879 -0.11186 -0.00926 C -0.10626 -0.01574 -0.11316 -0.00787 -0.10652 -0.01458 C -0.10574 -0.01527 -0.10508 -0.01643 -0.1043 -0.01713 C -0.09975 -0.01689 -0.09532 -0.01689 -0.09076 -0.01597 C -0.08972 -0.01574 -0.08881 -0.01389 -0.08777 -0.01319 C -0.08633 -0.01227 -0.08334 -0.01064 -0.08334 -0.01064 C -0.08217 -0.00856 -0.08048 -0.00509 -0.07878 -0.00393 C -0.07761 -0.00301 -0.07631 -0.00301 -0.07501 -0.00254 C -0.07032 -0.00301 -0.0655 -0.00324 -0.06081 -0.00393 C -0.06003 -0.00393 -0.05938 -0.00486 -0.0586 -0.00532 C -0.05756 -0.00578 -0.05652 -0.00602 -0.05561 -0.00648 C -0.05482 -0.0074 -0.05417 -0.00856 -0.05326 -0.00926 C -0.04441 -0.0162 -0.03399 -0.01273 -0.02488 -0.01319 C -0.01876 -0.00972 -0.01212 -0.00879 -0.00678 -0.00254 C -0.00613 -0.00162 -0.00548 -0.00023 -0.00456 -2.59259E-6 C -0.00313 0.0007 -0.00157 -2.59259E-6 -7.91667E-6 -2.59259E-6 " pathEditMode="relative" ptsTypes="AAAAAAAAAAAAAAAAAAA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3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3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6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1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6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1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6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6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1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1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1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1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1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1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1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1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6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Utilize subsystems to support GRID and transmit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/>
              <a:t>Subteams</a:t>
            </a:r>
            <a:endParaRPr lang="en-US" sz="2400" dirty="0" smtClean="0"/>
          </a:p>
          <a:p>
            <a:pPr lvl="1"/>
            <a:r>
              <a:rPr lang="en-US" dirty="0" smtClean="0"/>
              <a:t>Individuals become specialists for their subsystem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1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3.xml><?xml version="1.0" encoding="utf-8"?>
<a:theme xmlns:a="http://schemas.openxmlformats.org/drawingml/2006/main" name="2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4.xml><?xml version="1.0" encoding="utf-8"?>
<a:theme xmlns:a="http://schemas.openxmlformats.org/drawingml/2006/main" name="3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5.xml><?xml version="1.0" encoding="utf-8"?>
<a:theme xmlns:a="http://schemas.openxmlformats.org/drawingml/2006/main" name="4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6.xml><?xml version="1.0" encoding="utf-8"?>
<a:theme xmlns:a="http://schemas.openxmlformats.org/drawingml/2006/main" name="5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5004</TotalTime>
  <Words>4151</Words>
  <Application>Microsoft Office PowerPoint</Application>
  <PresentationFormat>Custom</PresentationFormat>
  <Paragraphs>947</Paragraphs>
  <Slides>87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Theme1</vt:lpstr>
      <vt:lpstr>1_Theme1</vt:lpstr>
      <vt:lpstr>2_Theme1</vt:lpstr>
      <vt:lpstr>3_Theme1</vt:lpstr>
      <vt:lpstr>4_Theme1</vt:lpstr>
      <vt:lpstr>5_Theme1</vt:lpstr>
      <vt:lpstr>Socrates</vt:lpstr>
      <vt:lpstr>Agenda</vt:lpstr>
      <vt:lpstr>Introduction</vt:lpstr>
      <vt:lpstr>Motivation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</vt:lpstr>
      <vt:lpstr>Design - Structure</vt:lpstr>
      <vt:lpstr>Design - Model</vt:lpstr>
      <vt:lpstr>Design - Model</vt:lpstr>
      <vt:lpstr>Design - Structure</vt:lpstr>
      <vt:lpstr>Design - Structure</vt:lpstr>
      <vt:lpstr>Design - Structure</vt:lpstr>
      <vt:lpstr>Design – Block Diagram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– Power Budget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Individual Design Contributions </vt:lpstr>
      <vt:lpstr>Lessons Learned</vt:lpstr>
      <vt:lpstr>Lessons Learned </vt:lpstr>
      <vt:lpstr>Communication</vt:lpstr>
      <vt:lpstr>Individual Design Contribution</vt:lpstr>
      <vt:lpstr>Engineering Methodology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Charlie</cp:lastModifiedBy>
  <cp:revision>101</cp:revision>
  <dcterms:created xsi:type="dcterms:W3CDTF">2015-11-20T16:46:02Z</dcterms:created>
  <dcterms:modified xsi:type="dcterms:W3CDTF">2015-12-16T03:24:00Z</dcterms:modified>
</cp:coreProperties>
</file>